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59" r:id="rId6"/>
    <p:sldId id="263" r:id="rId7"/>
    <p:sldId id="261" r:id="rId8"/>
    <p:sldId id="264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618179"/>
    <a:srgbClr val="009900"/>
    <a:srgbClr val="8A15FF"/>
    <a:srgbClr val="9933FF"/>
    <a:srgbClr val="009E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94440A-4B86-4757-94E1-5C1058620B3B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587C14A1-D61C-4775-80F5-007B4000BB90}">
      <dgm:prSet phldrT="[Text]" custT="1"/>
      <dgm:spPr/>
      <dgm:t>
        <a:bodyPr/>
        <a:lstStyle/>
        <a:p>
          <a:r>
            <a:rPr lang="de-DE" sz="2000" dirty="0" smtClean="0">
              <a:latin typeface="Arial" panose="020B0604020202020204" pitchFamily="34" charset="0"/>
              <a:cs typeface="Arial" panose="020B0604020202020204" pitchFamily="34" charset="0"/>
            </a:rPr>
            <a:t>Ankunft in Deutschland</a:t>
          </a:r>
          <a:endParaRPr lang="de-DE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EEFCE33-ABD9-4C62-AED3-39D88E1DF9B2}" type="parTrans" cxnId="{D590EB68-7A51-43A1-9911-BF900CEC318C}">
      <dgm:prSet/>
      <dgm:spPr/>
      <dgm:t>
        <a:bodyPr/>
        <a:lstStyle/>
        <a:p>
          <a:endParaRPr lang="de-DE"/>
        </a:p>
      </dgm:t>
    </dgm:pt>
    <dgm:pt modelId="{E95397D6-D9DD-4B24-8AA6-B93C64FF5F55}" type="sibTrans" cxnId="{D590EB68-7A51-43A1-9911-BF900CEC318C}">
      <dgm:prSet/>
      <dgm:spPr/>
      <dgm:t>
        <a:bodyPr/>
        <a:lstStyle/>
        <a:p>
          <a:endParaRPr lang="de-DE"/>
        </a:p>
      </dgm:t>
    </dgm:pt>
    <dgm:pt modelId="{4191E35B-500F-4793-AC13-885EC1962894}">
      <dgm:prSet phldrT="[Text]" custT="1"/>
      <dgm:spPr/>
      <dgm:t>
        <a:bodyPr/>
        <a:lstStyle/>
        <a:p>
          <a:r>
            <a:rPr lang="de-DE" sz="2000" dirty="0" err="1" smtClean="0">
              <a:latin typeface="Arial" panose="020B0604020202020204" pitchFamily="34" charset="0"/>
              <a:cs typeface="Arial" panose="020B0604020202020204" pitchFamily="34" charset="0"/>
            </a:rPr>
            <a:t>BüMA</a:t>
          </a:r>
          <a:r>
            <a:rPr lang="de-DE" sz="2000" dirty="0" smtClean="0">
              <a:latin typeface="Arial" panose="020B0604020202020204" pitchFamily="34" charset="0"/>
              <a:cs typeface="Arial" panose="020B0604020202020204" pitchFamily="34" charset="0"/>
            </a:rPr>
            <a:t> / Gestattung oder Duldung</a:t>
          </a:r>
          <a:endParaRPr lang="de-DE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CDC1A71-A281-469A-8E99-1815757FF5DC}" type="parTrans" cxnId="{726DF2CA-B347-46F9-8423-04478548B00D}">
      <dgm:prSet/>
      <dgm:spPr/>
      <dgm:t>
        <a:bodyPr/>
        <a:lstStyle/>
        <a:p>
          <a:endParaRPr lang="de-DE"/>
        </a:p>
      </dgm:t>
    </dgm:pt>
    <dgm:pt modelId="{CB2C4D5F-5F6F-430B-8E6B-20C7C723BE05}" type="sibTrans" cxnId="{726DF2CA-B347-46F9-8423-04478548B00D}">
      <dgm:prSet/>
      <dgm:spPr/>
      <dgm:t>
        <a:bodyPr/>
        <a:lstStyle/>
        <a:p>
          <a:endParaRPr lang="de-DE"/>
        </a:p>
      </dgm:t>
    </dgm:pt>
    <dgm:pt modelId="{B590D82C-AEE4-4B7B-983B-A49015514E24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ln w="28575"/>
      </dgm:spPr>
      <dgm:t>
        <a:bodyPr/>
        <a:lstStyle/>
        <a:p>
          <a:r>
            <a:rPr lang="de-DE" sz="2000" b="1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rPr>
            <a:t> </a:t>
          </a:r>
          <a:r>
            <a:rPr lang="de-DE" sz="2000" b="1" dirty="0" smtClean="0">
              <a:latin typeface="Arial" panose="020B0604020202020204" pitchFamily="34" charset="0"/>
              <a:cs typeface="Arial" panose="020B0604020202020204" pitchFamily="34" charset="0"/>
            </a:rPr>
            <a:t>Zuständigkeit: Agentur für Arbeit (SGB III)</a:t>
          </a:r>
          <a:endParaRPr lang="de-DE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0534F42-05E3-4986-A331-72AD8FD8E3A4}" type="parTrans" cxnId="{C2436C6C-803F-4C93-B159-F37AABAA97B2}">
      <dgm:prSet/>
      <dgm:spPr/>
      <dgm:t>
        <a:bodyPr/>
        <a:lstStyle/>
        <a:p>
          <a:endParaRPr lang="de-DE"/>
        </a:p>
      </dgm:t>
    </dgm:pt>
    <dgm:pt modelId="{CE1D324E-1E75-4B53-A317-91A08F7BC7DA}" type="sibTrans" cxnId="{C2436C6C-803F-4C93-B159-F37AABAA97B2}">
      <dgm:prSet/>
      <dgm:spPr/>
      <dgm:t>
        <a:bodyPr/>
        <a:lstStyle/>
        <a:p>
          <a:endParaRPr lang="de-DE"/>
        </a:p>
      </dgm:t>
    </dgm:pt>
    <dgm:pt modelId="{F81A94FB-7AFD-4CD0-862D-27073D3B718C}">
      <dgm:prSet phldrT="[Text]" custT="1"/>
      <dgm:spPr/>
      <dgm:t>
        <a:bodyPr/>
        <a:lstStyle/>
        <a:p>
          <a:r>
            <a:rPr lang="de-DE" sz="2000" b="0" dirty="0" smtClean="0">
              <a:latin typeface="Arial" panose="020B0604020202020204" pitchFamily="34" charset="0"/>
              <a:cs typeface="Arial" panose="020B0604020202020204" pitchFamily="34" charset="0"/>
            </a:rPr>
            <a:t>Anerkennung als Flüchtling oder Asylsuchende/r</a:t>
          </a:r>
          <a:endParaRPr lang="de-DE" sz="20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B9061C5-D2D9-40A5-88D3-7493CF8E8402}" type="parTrans" cxnId="{BBDA1178-D4AE-40A9-9CF0-B08CB9ED8A27}">
      <dgm:prSet/>
      <dgm:spPr/>
      <dgm:t>
        <a:bodyPr/>
        <a:lstStyle/>
        <a:p>
          <a:endParaRPr lang="de-DE"/>
        </a:p>
      </dgm:t>
    </dgm:pt>
    <dgm:pt modelId="{884FB17E-E7EB-4DDA-970E-231BF734E7AA}" type="sibTrans" cxnId="{BBDA1178-D4AE-40A9-9CF0-B08CB9ED8A27}">
      <dgm:prSet/>
      <dgm:spPr/>
      <dgm:t>
        <a:bodyPr/>
        <a:lstStyle/>
        <a:p>
          <a:endParaRPr lang="de-DE"/>
        </a:p>
      </dgm:t>
    </dgm:pt>
    <dgm:pt modelId="{818F1D3C-4DB8-42A7-AF41-05B1DB01DC15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ln w="28575"/>
      </dgm:spPr>
      <dgm:t>
        <a:bodyPr/>
        <a:lstStyle/>
        <a:p>
          <a:r>
            <a:rPr lang="de-DE" sz="2000" b="1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rPr>
            <a:t> Zuständigkeit: Jobcenter (SGB II) </a:t>
          </a:r>
          <a:endParaRPr lang="de-DE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BC31474-545A-4D92-AFA3-546B33EF1CB1}" type="parTrans" cxnId="{DDC56C91-E402-4E90-8BC7-2C7E229AF655}">
      <dgm:prSet/>
      <dgm:spPr/>
      <dgm:t>
        <a:bodyPr/>
        <a:lstStyle/>
        <a:p>
          <a:endParaRPr lang="de-DE"/>
        </a:p>
      </dgm:t>
    </dgm:pt>
    <dgm:pt modelId="{315B92F4-D50D-46EC-A7C1-03E7CABB3803}" type="sibTrans" cxnId="{DDC56C91-E402-4E90-8BC7-2C7E229AF655}">
      <dgm:prSet/>
      <dgm:spPr/>
      <dgm:t>
        <a:bodyPr/>
        <a:lstStyle/>
        <a:p>
          <a:endParaRPr lang="de-DE"/>
        </a:p>
      </dgm:t>
    </dgm:pt>
    <dgm:pt modelId="{3AD36536-350B-4DD5-AE17-47E2B946129E}" type="pres">
      <dgm:prSet presAssocID="{0794440A-4B86-4757-94E1-5C1058620B3B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de-DE"/>
        </a:p>
      </dgm:t>
    </dgm:pt>
    <dgm:pt modelId="{0652ADA6-CD3B-4321-B6D5-0D70E39D0C39}" type="pres">
      <dgm:prSet presAssocID="{587C14A1-D61C-4775-80F5-007B4000BB90}" presName="composite" presStyleCnt="0"/>
      <dgm:spPr/>
    </dgm:pt>
    <dgm:pt modelId="{F610C5FC-C79F-4723-9666-900C853A5904}" type="pres">
      <dgm:prSet presAssocID="{587C14A1-D61C-4775-80F5-007B4000BB90}" presName="bentUpArrow1" presStyleLbl="alignImgPlace1" presStyleIdx="0" presStyleCnt="2" custLinFactX="-59735" custLinFactNeighborX="-100000" custLinFactNeighborY="24342"/>
      <dgm:spPr/>
    </dgm:pt>
    <dgm:pt modelId="{FCBDD9BF-C803-4391-94B9-CF689A65B51C}" type="pres">
      <dgm:prSet presAssocID="{587C14A1-D61C-4775-80F5-007B4000BB90}" presName="ParentText" presStyleLbl="node1" presStyleIdx="0" presStyleCnt="3" custScaleX="188284" custLinFactNeighborX="-55289" custLinFactNeighborY="121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4C9C8A3-301B-4D1F-A51C-A0F0352F7EC3}" type="pres">
      <dgm:prSet presAssocID="{587C14A1-D61C-4775-80F5-007B4000BB90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CDC1F24-2119-4DB6-AE3A-3BEEB1D2F560}" type="pres">
      <dgm:prSet presAssocID="{E95397D6-D9DD-4B24-8AA6-B93C64FF5F55}" presName="sibTrans" presStyleCnt="0"/>
      <dgm:spPr/>
    </dgm:pt>
    <dgm:pt modelId="{760D327F-BBA4-495B-B1A5-89BF24A58A8F}" type="pres">
      <dgm:prSet presAssocID="{4191E35B-500F-4793-AC13-885EC1962894}" presName="composite" presStyleCnt="0"/>
      <dgm:spPr/>
    </dgm:pt>
    <dgm:pt modelId="{24BDF81F-FED0-45C4-8D65-9330EEDCA4D1}" type="pres">
      <dgm:prSet presAssocID="{4191E35B-500F-4793-AC13-885EC1962894}" presName="bentUpArrow1" presStyleLbl="alignImgPlace1" presStyleIdx="1" presStyleCnt="2" custLinFactX="-81116" custLinFactNeighborX="-100000" custLinFactNeighborY="18615"/>
      <dgm:spPr/>
    </dgm:pt>
    <dgm:pt modelId="{CD16E512-7D3D-40C6-8F64-420BDB2C6793}" type="pres">
      <dgm:prSet presAssocID="{4191E35B-500F-4793-AC13-885EC1962894}" presName="ParentText" presStyleLbl="node1" presStyleIdx="1" presStyleCnt="3" custScaleX="163662" custLinFactNeighborX="-82282" custLinFactNeighborY="-121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AB97810-F7D1-48FC-AD55-2F5B5EF75DF1}" type="pres">
      <dgm:prSet presAssocID="{4191E35B-500F-4793-AC13-885EC1962894}" presName="ChildText" presStyleLbl="revTx" presStyleIdx="1" presStyleCnt="3" custScaleX="344770" custScaleY="125576" custLinFactX="83614" custLinFactNeighborX="100000" custLinFactNeighborY="-1052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EAA9920-9908-4E30-AC91-DFD61A9AE184}" type="pres">
      <dgm:prSet presAssocID="{CB2C4D5F-5F6F-430B-8E6B-20C7C723BE05}" presName="sibTrans" presStyleCnt="0"/>
      <dgm:spPr/>
    </dgm:pt>
    <dgm:pt modelId="{FB08801F-5C68-4535-ABF0-87A69A05928B}" type="pres">
      <dgm:prSet presAssocID="{F81A94FB-7AFD-4CD0-862D-27073D3B718C}" presName="composite" presStyleCnt="0"/>
      <dgm:spPr/>
    </dgm:pt>
    <dgm:pt modelId="{D47603A3-D954-4FBB-B66B-9DE50DECFFC2}" type="pres">
      <dgm:prSet presAssocID="{F81A94FB-7AFD-4CD0-862D-27073D3B718C}" presName="ParentText" presStyleLbl="node1" presStyleIdx="2" presStyleCnt="3" custScaleX="171516" custLinFactX="-10118" custLinFactNeighborX="-100000" custLinFactNeighborY="-541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DFB8BAF-F31E-46D0-8D77-13FEC4C1B14C}" type="pres">
      <dgm:prSet presAssocID="{F81A94FB-7AFD-4CD0-862D-27073D3B718C}" presName="FinalChildText" presStyleLbl="revTx" presStyleIdx="2" presStyleCnt="3" custScaleX="312793" custScaleY="130095" custLinFactNeighborX="89385" custLinFactNeighborY="150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8D87D1C5-6600-4DEE-A239-66F62D40420A}" type="presOf" srcId="{587C14A1-D61C-4775-80F5-007B4000BB90}" destId="{FCBDD9BF-C803-4391-94B9-CF689A65B51C}" srcOrd="0" destOrd="0" presId="urn:microsoft.com/office/officeart/2005/8/layout/StepDownProcess"/>
    <dgm:cxn modelId="{D590EB68-7A51-43A1-9911-BF900CEC318C}" srcId="{0794440A-4B86-4757-94E1-5C1058620B3B}" destId="{587C14A1-D61C-4775-80F5-007B4000BB90}" srcOrd="0" destOrd="0" parTransId="{1EEFCE33-ABD9-4C62-AED3-39D88E1DF9B2}" sibTransId="{E95397D6-D9DD-4B24-8AA6-B93C64FF5F55}"/>
    <dgm:cxn modelId="{4BC8DA4D-9D83-4B71-B1F4-A26A45D937E4}" type="presOf" srcId="{4191E35B-500F-4793-AC13-885EC1962894}" destId="{CD16E512-7D3D-40C6-8F64-420BDB2C6793}" srcOrd="0" destOrd="0" presId="urn:microsoft.com/office/officeart/2005/8/layout/StepDownProcess"/>
    <dgm:cxn modelId="{726DF2CA-B347-46F9-8423-04478548B00D}" srcId="{0794440A-4B86-4757-94E1-5C1058620B3B}" destId="{4191E35B-500F-4793-AC13-885EC1962894}" srcOrd="1" destOrd="0" parTransId="{FCDC1A71-A281-469A-8E99-1815757FF5DC}" sibTransId="{CB2C4D5F-5F6F-430B-8E6B-20C7C723BE05}"/>
    <dgm:cxn modelId="{991CB97E-ABF6-43E1-8A2E-E423B2241398}" type="presOf" srcId="{F81A94FB-7AFD-4CD0-862D-27073D3B718C}" destId="{D47603A3-D954-4FBB-B66B-9DE50DECFFC2}" srcOrd="0" destOrd="0" presId="urn:microsoft.com/office/officeart/2005/8/layout/StepDownProcess"/>
    <dgm:cxn modelId="{BBDA1178-D4AE-40A9-9CF0-B08CB9ED8A27}" srcId="{0794440A-4B86-4757-94E1-5C1058620B3B}" destId="{F81A94FB-7AFD-4CD0-862D-27073D3B718C}" srcOrd="2" destOrd="0" parTransId="{BB9061C5-D2D9-40A5-88D3-7493CF8E8402}" sibTransId="{884FB17E-E7EB-4DDA-970E-231BF734E7AA}"/>
    <dgm:cxn modelId="{DDC56C91-E402-4E90-8BC7-2C7E229AF655}" srcId="{F81A94FB-7AFD-4CD0-862D-27073D3B718C}" destId="{818F1D3C-4DB8-42A7-AF41-05B1DB01DC15}" srcOrd="0" destOrd="0" parTransId="{1BC31474-545A-4D92-AFA3-546B33EF1CB1}" sibTransId="{315B92F4-D50D-46EC-A7C1-03E7CABB3803}"/>
    <dgm:cxn modelId="{C2436C6C-803F-4C93-B159-F37AABAA97B2}" srcId="{4191E35B-500F-4793-AC13-885EC1962894}" destId="{B590D82C-AEE4-4B7B-983B-A49015514E24}" srcOrd="0" destOrd="0" parTransId="{20534F42-05E3-4986-A331-72AD8FD8E3A4}" sibTransId="{CE1D324E-1E75-4B53-A317-91A08F7BC7DA}"/>
    <dgm:cxn modelId="{52B69176-3757-4F6E-9992-2CAC9363448F}" type="presOf" srcId="{B590D82C-AEE4-4B7B-983B-A49015514E24}" destId="{9AB97810-F7D1-48FC-AD55-2F5B5EF75DF1}" srcOrd="0" destOrd="0" presId="urn:microsoft.com/office/officeart/2005/8/layout/StepDownProcess"/>
    <dgm:cxn modelId="{EA3FE0D1-1B73-44C8-A8F0-11C7FF9676C5}" type="presOf" srcId="{818F1D3C-4DB8-42A7-AF41-05B1DB01DC15}" destId="{9DFB8BAF-F31E-46D0-8D77-13FEC4C1B14C}" srcOrd="0" destOrd="0" presId="urn:microsoft.com/office/officeart/2005/8/layout/StepDownProcess"/>
    <dgm:cxn modelId="{7786355A-ADA0-44DD-A930-EFB3C39038DB}" type="presOf" srcId="{0794440A-4B86-4757-94E1-5C1058620B3B}" destId="{3AD36536-350B-4DD5-AE17-47E2B946129E}" srcOrd="0" destOrd="0" presId="urn:microsoft.com/office/officeart/2005/8/layout/StepDownProcess"/>
    <dgm:cxn modelId="{B3371277-626E-489E-9FA4-3C031C1427F1}" type="presParOf" srcId="{3AD36536-350B-4DD5-AE17-47E2B946129E}" destId="{0652ADA6-CD3B-4321-B6D5-0D70E39D0C39}" srcOrd="0" destOrd="0" presId="urn:microsoft.com/office/officeart/2005/8/layout/StepDownProcess"/>
    <dgm:cxn modelId="{A24925F5-C332-4321-8C21-B087A8E33CF4}" type="presParOf" srcId="{0652ADA6-CD3B-4321-B6D5-0D70E39D0C39}" destId="{F610C5FC-C79F-4723-9666-900C853A5904}" srcOrd="0" destOrd="0" presId="urn:microsoft.com/office/officeart/2005/8/layout/StepDownProcess"/>
    <dgm:cxn modelId="{E6A8FA1C-BCDC-4469-9FCB-300CDB70C77D}" type="presParOf" srcId="{0652ADA6-CD3B-4321-B6D5-0D70E39D0C39}" destId="{FCBDD9BF-C803-4391-94B9-CF689A65B51C}" srcOrd="1" destOrd="0" presId="urn:microsoft.com/office/officeart/2005/8/layout/StepDownProcess"/>
    <dgm:cxn modelId="{F47820E7-BDDD-4EEC-87EF-D16FEE0060BD}" type="presParOf" srcId="{0652ADA6-CD3B-4321-B6D5-0D70E39D0C39}" destId="{14C9C8A3-301B-4D1F-A51C-A0F0352F7EC3}" srcOrd="2" destOrd="0" presId="urn:microsoft.com/office/officeart/2005/8/layout/StepDownProcess"/>
    <dgm:cxn modelId="{37DCB4B4-6C5B-4B9A-89C9-7FFDCF9BF784}" type="presParOf" srcId="{3AD36536-350B-4DD5-AE17-47E2B946129E}" destId="{5CDC1F24-2119-4DB6-AE3A-3BEEB1D2F560}" srcOrd="1" destOrd="0" presId="urn:microsoft.com/office/officeart/2005/8/layout/StepDownProcess"/>
    <dgm:cxn modelId="{777A9C78-9837-4B2E-9E03-E4F114B125C4}" type="presParOf" srcId="{3AD36536-350B-4DD5-AE17-47E2B946129E}" destId="{760D327F-BBA4-495B-B1A5-89BF24A58A8F}" srcOrd="2" destOrd="0" presId="urn:microsoft.com/office/officeart/2005/8/layout/StepDownProcess"/>
    <dgm:cxn modelId="{2D3E1DBB-6399-4071-80A2-D2DA417EED3C}" type="presParOf" srcId="{760D327F-BBA4-495B-B1A5-89BF24A58A8F}" destId="{24BDF81F-FED0-45C4-8D65-9330EEDCA4D1}" srcOrd="0" destOrd="0" presId="urn:microsoft.com/office/officeart/2005/8/layout/StepDownProcess"/>
    <dgm:cxn modelId="{02B2E29C-1AA5-42E0-B7EB-9CA8F522AE1E}" type="presParOf" srcId="{760D327F-BBA4-495B-B1A5-89BF24A58A8F}" destId="{CD16E512-7D3D-40C6-8F64-420BDB2C6793}" srcOrd="1" destOrd="0" presId="urn:microsoft.com/office/officeart/2005/8/layout/StepDownProcess"/>
    <dgm:cxn modelId="{94A82EB6-0A48-43DE-82A8-5090490B1E00}" type="presParOf" srcId="{760D327F-BBA4-495B-B1A5-89BF24A58A8F}" destId="{9AB97810-F7D1-48FC-AD55-2F5B5EF75DF1}" srcOrd="2" destOrd="0" presId="urn:microsoft.com/office/officeart/2005/8/layout/StepDownProcess"/>
    <dgm:cxn modelId="{68B63CE4-CF24-4563-97F4-63D26C5A3490}" type="presParOf" srcId="{3AD36536-350B-4DD5-AE17-47E2B946129E}" destId="{EEAA9920-9908-4E30-AC91-DFD61A9AE184}" srcOrd="3" destOrd="0" presId="urn:microsoft.com/office/officeart/2005/8/layout/StepDownProcess"/>
    <dgm:cxn modelId="{E0418502-4C11-4F15-8FF0-A94094F32D96}" type="presParOf" srcId="{3AD36536-350B-4DD5-AE17-47E2B946129E}" destId="{FB08801F-5C68-4535-ABF0-87A69A05928B}" srcOrd="4" destOrd="0" presId="urn:microsoft.com/office/officeart/2005/8/layout/StepDownProcess"/>
    <dgm:cxn modelId="{22809A97-41A0-4361-8541-8163F0B94C24}" type="presParOf" srcId="{FB08801F-5C68-4535-ABF0-87A69A05928B}" destId="{D47603A3-D954-4FBB-B66B-9DE50DECFFC2}" srcOrd="0" destOrd="0" presId="urn:microsoft.com/office/officeart/2005/8/layout/StepDownProcess"/>
    <dgm:cxn modelId="{72EE0E0E-B286-4F70-A3F7-11E7D1F8049F}" type="presParOf" srcId="{FB08801F-5C68-4535-ABF0-87A69A05928B}" destId="{9DFB8BAF-F31E-46D0-8D77-13FEC4C1B14C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10C5FC-C79F-4723-9666-900C853A5904}">
      <dsp:nvSpPr>
        <dsp:cNvPr id="0" name=""/>
        <dsp:cNvSpPr/>
      </dsp:nvSpPr>
      <dsp:spPr>
        <a:xfrm rot="5400000">
          <a:off x="522341" y="1285312"/>
          <a:ext cx="937989" cy="106786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BDD9BF-C803-4391-94B9-CF689A65B51C}">
      <dsp:nvSpPr>
        <dsp:cNvPr id="0" name=""/>
        <dsp:cNvSpPr/>
      </dsp:nvSpPr>
      <dsp:spPr>
        <a:xfrm>
          <a:off x="409552" y="30635"/>
          <a:ext cx="2973046" cy="1105264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Ankunft in Deutschland</a:t>
          </a:r>
          <a:endParaRPr lang="de-DE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63516" y="84599"/>
        <a:ext cx="2865118" cy="997336"/>
      </dsp:txXfrm>
    </dsp:sp>
    <dsp:sp modelId="{14C9C8A3-301B-4D1F-A51C-A0F0352F7EC3}">
      <dsp:nvSpPr>
        <dsp:cNvPr id="0" name=""/>
        <dsp:cNvSpPr/>
      </dsp:nvSpPr>
      <dsp:spPr>
        <a:xfrm>
          <a:off x="3558612" y="122618"/>
          <a:ext cx="1148430" cy="8933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BDF81F-FED0-45C4-8D65-9330EEDCA4D1}">
      <dsp:nvSpPr>
        <dsp:cNvPr id="0" name=""/>
        <dsp:cNvSpPr/>
      </dsp:nvSpPr>
      <dsp:spPr>
        <a:xfrm rot="5400000">
          <a:off x="1743370" y="2481995"/>
          <a:ext cx="937989" cy="106786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16E512-7D3D-40C6-8F64-420BDB2C6793}">
      <dsp:nvSpPr>
        <dsp:cNvPr id="0" name=""/>
        <dsp:cNvSpPr/>
      </dsp:nvSpPr>
      <dsp:spPr>
        <a:xfrm>
          <a:off x="1627070" y="1254180"/>
          <a:ext cx="2584259" cy="1105264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BüMA</a:t>
          </a:r>
          <a:r>
            <a:rPr lang="de-DE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 / Gestattung oder Duldung</a:t>
          </a:r>
          <a:endParaRPr lang="de-DE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81034" y="1308144"/>
        <a:ext cx="2476331" cy="997336"/>
      </dsp:txXfrm>
    </dsp:sp>
    <dsp:sp modelId="{9AB97810-F7D1-48FC-AD55-2F5B5EF75DF1}">
      <dsp:nvSpPr>
        <dsp:cNvPr id="0" name=""/>
        <dsp:cNvSpPr/>
      </dsp:nvSpPr>
      <dsp:spPr>
        <a:xfrm>
          <a:off x="5711134" y="1164751"/>
          <a:ext cx="3959443" cy="1121799"/>
        </a:xfrm>
        <a:prstGeom prst="rect">
          <a:avLst/>
        </a:prstGeom>
        <a:solidFill>
          <a:schemeClr val="lt1"/>
        </a:solidFill>
        <a:ln w="28575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000" b="1" kern="1200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rPr>
            <a:t> </a:t>
          </a:r>
          <a:r>
            <a:rPr lang="de-DE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Zuständigkeit: Agentur für Arbeit (SGB III)</a:t>
          </a:r>
          <a:endParaRPr lang="de-DE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711134" y="1164751"/>
        <a:ext cx="3959443" cy="1121799"/>
      </dsp:txXfrm>
    </dsp:sp>
    <dsp:sp modelId="{D47603A3-D954-4FBB-B66B-9DE50DECFFC2}">
      <dsp:nvSpPr>
        <dsp:cNvPr id="0" name=""/>
        <dsp:cNvSpPr/>
      </dsp:nvSpPr>
      <dsp:spPr>
        <a:xfrm>
          <a:off x="2831276" y="2478401"/>
          <a:ext cx="2708275" cy="1105264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Anerkennung als Flüchtling oder Asylsuchende/r</a:t>
          </a:r>
          <a:endParaRPr lang="de-DE" sz="20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85240" y="2532365"/>
        <a:ext cx="2600347" cy="997336"/>
      </dsp:txXfrm>
    </dsp:sp>
    <dsp:sp modelId="{9DFB8BAF-F31E-46D0-8D77-13FEC4C1B14C}">
      <dsp:nvSpPr>
        <dsp:cNvPr id="0" name=""/>
        <dsp:cNvSpPr/>
      </dsp:nvSpPr>
      <dsp:spPr>
        <a:xfrm>
          <a:off x="6518348" y="2522612"/>
          <a:ext cx="3592209" cy="1162169"/>
        </a:xfrm>
        <a:prstGeom prst="rect">
          <a:avLst/>
        </a:prstGeom>
        <a:solidFill>
          <a:schemeClr val="lt1"/>
        </a:solidFill>
        <a:ln w="28575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000" b="1" kern="1200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rPr>
            <a:t> Zuständigkeit: Jobcenter (SGB II) </a:t>
          </a:r>
          <a:endParaRPr lang="de-DE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518348" y="2522612"/>
        <a:ext cx="3592209" cy="11621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FBEB02-D13A-4243-B5DC-D1D96D9F87DD}" type="datetimeFigureOut">
              <a:rPr lang="de-DE" smtClean="0"/>
              <a:t>27.06.2016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1C293C-70D7-4E79-B5CB-D66D9F3564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138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1C293C-70D7-4E79-B5CB-D66D9F356444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2881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6BFA3-759C-4452-AE99-84F2453F6988}" type="datetimeFigureOut">
              <a:rPr lang="de-DE" smtClean="0"/>
              <a:t>27.06.2016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E845-0F37-4697-8FCF-6D4904E5C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9001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6BFA3-759C-4452-AE99-84F2453F6988}" type="datetimeFigureOut">
              <a:rPr lang="de-DE" smtClean="0"/>
              <a:t>27.06.2016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E845-0F37-4697-8FCF-6D4904E5C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6033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6BFA3-759C-4452-AE99-84F2453F6988}" type="datetimeFigureOut">
              <a:rPr lang="de-DE" smtClean="0"/>
              <a:t>27.06.2016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E845-0F37-4697-8FCF-6D4904E5C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1028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6BFA3-759C-4452-AE99-84F2453F6988}" type="datetimeFigureOut">
              <a:rPr lang="de-DE" smtClean="0"/>
              <a:t>27.06.2016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E845-0F37-4697-8FCF-6D4904E5C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3314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6BFA3-759C-4452-AE99-84F2453F6988}" type="datetimeFigureOut">
              <a:rPr lang="de-DE" smtClean="0"/>
              <a:t>27.06.2016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E845-0F37-4697-8FCF-6D4904E5C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0360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6BFA3-759C-4452-AE99-84F2453F6988}" type="datetimeFigureOut">
              <a:rPr lang="de-DE" smtClean="0"/>
              <a:t>27.06.2016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E845-0F37-4697-8FCF-6D4904E5C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4495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6BFA3-759C-4452-AE99-84F2453F6988}" type="datetimeFigureOut">
              <a:rPr lang="de-DE" smtClean="0"/>
              <a:t>27.06.2016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E845-0F37-4697-8FCF-6D4904E5C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5650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6BFA3-759C-4452-AE99-84F2453F6988}" type="datetimeFigureOut">
              <a:rPr lang="de-DE" smtClean="0"/>
              <a:t>27.06.2016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E845-0F37-4697-8FCF-6D4904E5C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968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6BFA3-759C-4452-AE99-84F2453F6988}" type="datetimeFigureOut">
              <a:rPr lang="de-DE" smtClean="0"/>
              <a:t>27.06.2016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E845-0F37-4697-8FCF-6D4904E5C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1508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6BFA3-759C-4452-AE99-84F2453F6988}" type="datetimeFigureOut">
              <a:rPr lang="de-DE" smtClean="0"/>
              <a:t>27.06.2016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E845-0F37-4697-8FCF-6D4904E5C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0648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6BFA3-759C-4452-AE99-84F2453F6988}" type="datetimeFigureOut">
              <a:rPr lang="de-DE" smtClean="0"/>
              <a:t>27.06.2016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E845-0F37-4697-8FCF-6D4904E5C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6144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6BFA3-759C-4452-AE99-84F2453F6988}" type="datetimeFigureOut">
              <a:rPr lang="de-DE" smtClean="0"/>
              <a:t>27.06.2016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5E845-0F37-4697-8FCF-6D4904E5C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3314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Bonn.IP@arbeitsagentur.de" TargetMode="External"/><Relationship Id="rId2" Type="http://schemas.openxmlformats.org/officeDocument/2006/relationships/hyperlink" Target="mailto:IP-Bonn@jobcenter-ge.d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job-center-bonn.de/site/integration_point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64733" y="4440237"/>
            <a:ext cx="9144000" cy="1655762"/>
          </a:xfrm>
        </p:spPr>
        <p:txBody>
          <a:bodyPr>
            <a:normAutofit/>
          </a:bodyPr>
          <a:lstStyle/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Informationsveranstaltung für </a:t>
            </a:r>
          </a:p>
          <a:p>
            <a:r>
              <a:rPr lang="de-DE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ehrenamtliche Helferinnen und Helfer</a:t>
            </a:r>
          </a:p>
          <a:p>
            <a:r>
              <a:rPr lang="de-DE" sz="10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Stand: 27. Juni 2016</a:t>
            </a:r>
            <a:endParaRPr lang="de-DE" sz="1000" i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83" y="365123"/>
            <a:ext cx="2218267" cy="2218267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64733" y="1964266"/>
            <a:ext cx="9144000" cy="1985962"/>
          </a:xfrm>
        </p:spPr>
        <p:txBody>
          <a:bodyPr>
            <a:normAutofit/>
          </a:bodyPr>
          <a:lstStyle/>
          <a:p>
            <a:r>
              <a:rPr lang="de-DE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Der </a:t>
            </a:r>
            <a:r>
              <a:rPr lang="de-DE" sz="3000" b="1" dirty="0">
                <a:latin typeface="Arial" panose="020B0604020202020204" pitchFamily="34" charset="0"/>
                <a:cs typeface="Arial" panose="020B0604020202020204" pitchFamily="34" charset="0"/>
              </a:rPr>
              <a:t>Integration Point Bonn als zentrale Anlaufstelle für Asylsuchende </a:t>
            </a:r>
            <a:r>
              <a:rPr lang="de-DE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und Flüchtlinge</a:t>
            </a:r>
            <a:br>
              <a:rPr lang="de-DE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3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3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800" b="1" dirty="0">
                <a:latin typeface="Arial" panose="020B0604020202020204" pitchFamily="34" charset="0"/>
                <a:cs typeface="Arial" panose="020B0604020202020204" pitchFamily="34" charset="0"/>
              </a:rPr>
              <a:t>Informationen zu Angeboten im Vermittlungsbereich </a:t>
            </a:r>
          </a:p>
        </p:txBody>
      </p:sp>
    </p:spTree>
    <p:extLst>
      <p:ext uri="{BB962C8B-B14F-4D97-AF65-F5344CB8AC3E}">
        <p14:creationId xmlns:p14="http://schemas.microsoft.com/office/powerpoint/2010/main" val="143109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14325"/>
            <a:ext cx="10515600" cy="1325563"/>
          </a:xfrm>
        </p:spPr>
        <p:txBody>
          <a:bodyPr>
            <a:normAutofit/>
          </a:bodyPr>
          <a:lstStyle/>
          <a:p>
            <a:r>
              <a:rPr lang="de-DE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Vorstellung des Integration Points </a:t>
            </a:r>
            <a:endParaRPr lang="de-DE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639888"/>
            <a:ext cx="10515600" cy="4537075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de-DE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Zusammenschluss zwischen der Agentur für Arbeit Bonn, dem Jobcenter Bonn und den Netzwerkpartnern: </a:t>
            </a:r>
          </a:p>
          <a:p>
            <a:pPr lvl="1">
              <a:spcBef>
                <a:spcPts val="1200"/>
              </a:spcBef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Ausländeramt der Stadt Bonn</a:t>
            </a:r>
          </a:p>
          <a:p>
            <a:pPr lvl="1">
              <a:spcBef>
                <a:spcPts val="1200"/>
              </a:spcBef>
            </a:pP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LerNet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e.V.</a:t>
            </a:r>
          </a:p>
          <a:p>
            <a:pPr lvl="1">
              <a:spcBef>
                <a:spcPts val="1200"/>
              </a:spcBef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KAUSA Servicestelle Bonn/Rhein-Sieg </a:t>
            </a:r>
          </a:p>
          <a:p>
            <a:pPr lvl="1">
              <a:spcBef>
                <a:spcPts val="1200"/>
              </a:spcBef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Migrationsberatung für Erwachsene</a:t>
            </a:r>
          </a:p>
          <a:p>
            <a:pPr lvl="1"/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de-DE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Zielgruppe: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SGB II: Anerkannte Flüchtlinge ohne 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ausreichende Deutschkenntnisse (B1) ab 25 Jahre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SGB III: Asylsuchende mit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BüMA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Duldung, Gestattung </a:t>
            </a:r>
            <a:endParaRPr lang="de-DE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3108" y="2501106"/>
            <a:ext cx="2862792" cy="2147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50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Zuständigkeiten im Integration Point </a:t>
            </a:r>
            <a:endParaRPr lang="de-DE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2871197990"/>
              </p:ext>
            </p:extLst>
          </p:nvPr>
        </p:nvGraphicFramePr>
        <p:xfrm>
          <a:off x="838200" y="1961612"/>
          <a:ext cx="10366612" cy="36885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624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Angebote der Netzwerkpartner</a:t>
            </a:r>
            <a:endParaRPr lang="de-DE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199" y="1524001"/>
            <a:ext cx="11099801" cy="4254500"/>
          </a:xfrm>
        </p:spPr>
        <p:txBody>
          <a:bodyPr>
            <a:normAutofit lnSpcReduction="10000"/>
          </a:bodyPr>
          <a:lstStyle/>
          <a:p>
            <a:r>
              <a:rPr lang="de-DE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LerNet</a:t>
            </a:r>
            <a:r>
              <a:rPr lang="de-D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e.V.: </a:t>
            </a:r>
            <a:r>
              <a:rPr lang="de-DE" dirty="0" smtClean="0"/>
              <a:t>Anerkennungsberatung ausländischer Schul- und Berufsabschlüsse </a:t>
            </a:r>
            <a:r>
              <a:rPr lang="de-DE" sz="2000" i="1" dirty="0" smtClean="0"/>
              <a:t>(montags und dienstags)</a:t>
            </a:r>
          </a:p>
          <a:p>
            <a:endParaRPr lang="de-DE" sz="800" dirty="0" smtClean="0"/>
          </a:p>
          <a:p>
            <a:r>
              <a:rPr lang="de-D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KAUSA Servicestelle</a:t>
            </a:r>
            <a:r>
              <a:rPr lang="de-DE" dirty="0" smtClean="0"/>
              <a:t>: u.a. Beratung zu Ausbildungen, Bewerbungstraining </a:t>
            </a:r>
            <a:r>
              <a:rPr lang="de-DE" sz="2000" i="1" dirty="0" smtClean="0"/>
              <a:t>(donnerstags)</a:t>
            </a:r>
          </a:p>
          <a:p>
            <a:pPr marL="0" indent="0">
              <a:buNone/>
            </a:pPr>
            <a:r>
              <a:rPr lang="de-DE" sz="800" dirty="0" smtClean="0"/>
              <a:t> </a:t>
            </a:r>
          </a:p>
          <a:p>
            <a:r>
              <a:rPr lang="de-D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Migrationsberatung für Erwachsene</a:t>
            </a:r>
            <a:r>
              <a:rPr lang="de-DE" dirty="0" smtClean="0"/>
              <a:t> (MBE): Beratung zu verschiedenen Themen (u.a. Integrationskurse, Aufenthaltsrecht, </a:t>
            </a:r>
            <a:r>
              <a:rPr lang="de-DE" dirty="0"/>
              <a:t>Ämter und Behörden, Familienzusammenführung</a:t>
            </a:r>
            <a:r>
              <a:rPr lang="de-DE" dirty="0" smtClean="0"/>
              <a:t>, Schule, Freizeit) </a:t>
            </a:r>
            <a:r>
              <a:rPr lang="de-DE" sz="2000" i="1" dirty="0" smtClean="0"/>
              <a:t>(donnerstags 14 Uhr bis 17 Uhr)</a:t>
            </a:r>
          </a:p>
          <a:p>
            <a:pPr marL="0" indent="0">
              <a:buNone/>
            </a:pPr>
            <a:endParaRPr lang="de-DE" sz="800" dirty="0" smtClean="0"/>
          </a:p>
          <a:p>
            <a:r>
              <a:rPr lang="de-D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Ausländeramt der Stadt Bonn</a:t>
            </a:r>
            <a:r>
              <a:rPr lang="de-DE" dirty="0"/>
              <a:t>: </a:t>
            </a:r>
            <a:r>
              <a:rPr lang="de-DE" dirty="0" smtClean="0"/>
              <a:t>Unterstützung der Integrationsfachkräfte bei der Beantwortung </a:t>
            </a:r>
            <a:r>
              <a:rPr lang="de-DE" dirty="0"/>
              <a:t>aufenthaltsrechtlicher Fragen </a:t>
            </a:r>
          </a:p>
          <a:p>
            <a:endParaRPr lang="de-DE" dirty="0" smtClean="0"/>
          </a:p>
          <a:p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76730"/>
            <a:ext cx="12192000" cy="880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28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6600" y="247549"/>
            <a:ext cx="10712100" cy="1325563"/>
          </a:xfrm>
        </p:spPr>
        <p:txBody>
          <a:bodyPr>
            <a:normAutofit/>
          </a:bodyPr>
          <a:lstStyle/>
          <a:p>
            <a:r>
              <a:rPr lang="de-DE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Angebote im Vermittlungsbereich</a:t>
            </a:r>
            <a:endParaRPr lang="de-DE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309533" y="5810188"/>
            <a:ext cx="39764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Maßnahmen bei einem Träger </a:t>
            </a:r>
            <a:endParaRPr lang="de-DE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372231" y="2423688"/>
            <a:ext cx="56720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Vermittlung in berufsbezogene </a:t>
            </a:r>
            <a:r>
              <a:rPr lang="de-DE" sz="20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Sprachkurse </a:t>
            </a:r>
          </a:p>
          <a:p>
            <a:r>
              <a:rPr lang="de-DE" sz="1200" i="1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(s. Maßnahmen)</a:t>
            </a:r>
            <a:endParaRPr lang="de-DE" sz="1200" i="1" dirty="0">
              <a:solidFill>
                <a:srgbClr val="00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4902961" y="3836568"/>
            <a:ext cx="314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Vermittlungsbudget</a:t>
            </a:r>
          </a:p>
          <a:p>
            <a:r>
              <a:rPr lang="de-DE" sz="12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(z.B. Kostenübernahme für Anerkennung von Abschlüssen, Übersetzung von Zeugnissen)</a:t>
            </a:r>
            <a:endParaRPr lang="de-DE" sz="1200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1228298" y="4100928"/>
            <a:ext cx="33112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Arbeitsgelegenheiten</a:t>
            </a:r>
          </a:p>
          <a:p>
            <a:r>
              <a:rPr lang="de-DE" sz="20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(1-Euro-Job</a:t>
            </a:r>
            <a:r>
              <a:rPr lang="de-DE" sz="20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de-DE" sz="1200" i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(ab Sommer ca. 25 Plätze bei PAUKE und </a:t>
            </a:r>
            <a:r>
              <a:rPr lang="de-DE" sz="1200" i="1" dirty="0" err="1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VfG</a:t>
            </a:r>
            <a:r>
              <a:rPr lang="de-DE" sz="1200" i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15-30 Std. / Woche)</a:t>
            </a:r>
            <a:r>
              <a:rPr lang="de-DE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679029" y="4934457"/>
            <a:ext cx="65441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Praktikum / Maßnahme bei einem Arbeitgeber (MA</a:t>
            </a:r>
            <a:r>
              <a:rPr lang="de-DE" sz="20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de-DE" sz="20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de-DE" sz="1200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(bis zu sechs Wochen, mit Übernahme von notwendigen Fahrkosten)</a:t>
            </a:r>
            <a:r>
              <a:rPr lang="de-DE" sz="1200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sz="1200" i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935810" y="3161381"/>
            <a:ext cx="68401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Aktivierungs- und Vermittlungsgutschein (AVGS-MAT</a:t>
            </a:r>
            <a:r>
              <a:rPr lang="de-DE" sz="2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de-DE" sz="1200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(Finanzierung von Kursen bei zertifizierten Trägern)</a:t>
            </a:r>
            <a:endParaRPr lang="de-DE" sz="1200" i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3722623" y="1834219"/>
            <a:ext cx="23606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Berufsberatung</a:t>
            </a:r>
          </a:p>
          <a:p>
            <a:r>
              <a:rPr lang="de-DE" sz="1200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(Kontakt: Frau Lußem)</a:t>
            </a:r>
            <a:endParaRPr lang="de-DE" sz="1200" i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7468167" y="2543577"/>
            <a:ext cx="26705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Vermittlung in Arbeit</a:t>
            </a:r>
            <a:endParaRPr lang="de-DE" sz="2000" b="1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6375963" y="1747517"/>
            <a:ext cx="19642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Ausbildung</a:t>
            </a:r>
            <a:endParaRPr lang="de-DE" sz="2000" b="1" dirty="0">
              <a:solidFill>
                <a:srgbClr val="CC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8187267" y="3456454"/>
            <a:ext cx="32986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srgbClr val="009E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Einstiegsgeld / Zuschuss für Arbeitgeber</a:t>
            </a:r>
            <a:endParaRPr lang="de-DE" sz="2000" b="1" dirty="0">
              <a:solidFill>
                <a:srgbClr val="009ED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220133" y="1346200"/>
            <a:ext cx="11726334" cy="5393267"/>
          </a:xfrm>
          <a:prstGeom prst="ellipse">
            <a:avLst/>
          </a:prstGeom>
          <a:noFill/>
          <a:ln w="15875">
            <a:solidFill>
              <a:schemeClr val="accent1">
                <a:shade val="50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Textfeld 13"/>
          <p:cNvSpPr txBox="1"/>
          <p:nvPr/>
        </p:nvSpPr>
        <p:spPr>
          <a:xfrm>
            <a:off x="2142507" y="5464655"/>
            <a:ext cx="21670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Weiterbildung</a:t>
            </a:r>
            <a:endParaRPr lang="de-DE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9767" y="218824"/>
            <a:ext cx="1768437" cy="1684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feld 17"/>
          <p:cNvSpPr txBox="1"/>
          <p:nvPr/>
        </p:nvSpPr>
        <p:spPr>
          <a:xfrm>
            <a:off x="10254253" y="6097688"/>
            <a:ext cx="12316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>
                <a:solidFill>
                  <a:srgbClr val="6181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u.v.m. …</a:t>
            </a:r>
            <a:endParaRPr lang="de-DE" sz="2000" b="1" dirty="0">
              <a:solidFill>
                <a:srgbClr val="6181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Pfeil nach unten 18"/>
          <p:cNvSpPr/>
          <p:nvPr/>
        </p:nvSpPr>
        <p:spPr>
          <a:xfrm>
            <a:off x="5918200" y="6234243"/>
            <a:ext cx="379545" cy="441724"/>
          </a:xfrm>
          <a:prstGeom prst="downArrow">
            <a:avLst/>
          </a:prstGeom>
          <a:solidFill>
            <a:srgbClr val="FF0000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Abgerundetes Rechteck 19"/>
          <p:cNvSpPr/>
          <p:nvPr/>
        </p:nvSpPr>
        <p:spPr>
          <a:xfrm>
            <a:off x="4309533" y="5810188"/>
            <a:ext cx="3720042" cy="40011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1184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Maßnahmen des Jobcenters / der Agentur für Arbeit </a:t>
            </a:r>
            <a:endParaRPr lang="de-DE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2593963"/>
              </p:ext>
            </p:extLst>
          </p:nvPr>
        </p:nvGraphicFramePr>
        <p:xfrm>
          <a:off x="838200" y="1330325"/>
          <a:ext cx="10623800" cy="5264761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939800"/>
                <a:gridCol w="2304000"/>
                <a:gridCol w="2772000"/>
                <a:gridCol w="2304000"/>
                <a:gridCol w="2304000"/>
              </a:tblGrid>
              <a:tr h="86400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i="0" u="none" dirty="0" smtClean="0"/>
                        <a:t>Perspektiven für Flüchtlinge</a:t>
                      </a:r>
                      <a:endParaRPr lang="de-DE" sz="2000" i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err="1" smtClean="0"/>
                        <a:t>KompAS</a:t>
                      </a:r>
                      <a:r>
                        <a:rPr lang="de-DE" sz="2000" dirty="0" smtClean="0"/>
                        <a:t> </a:t>
                      </a:r>
                    </a:p>
                    <a:p>
                      <a:r>
                        <a:rPr lang="de-DE" sz="1400" dirty="0" smtClean="0"/>
                        <a:t>(ab</a:t>
                      </a:r>
                      <a:r>
                        <a:rPr lang="de-DE" sz="1400" baseline="0" dirty="0" smtClean="0"/>
                        <a:t> August 2016)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 smtClean="0"/>
                        <a:t>Förderzentrum für Flüchtlinge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/>
                        <a:t>Diverse regionale Anbieter</a:t>
                      </a:r>
                      <a:endParaRPr lang="de-DE" sz="2000" dirty="0"/>
                    </a:p>
                  </a:txBody>
                  <a:tcPr/>
                </a:tc>
              </a:tr>
              <a:tr h="982768">
                <a:tc>
                  <a:txBody>
                    <a:bodyPr/>
                    <a:lstStyle/>
                    <a:p>
                      <a:r>
                        <a:rPr lang="de-DE" dirty="0" smtClean="0"/>
                        <a:t>Wer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rtl="0"/>
                      <a:r>
                        <a:rPr lang="de-DE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SGB</a:t>
                      </a:r>
                      <a:r>
                        <a:rPr lang="de-DE" sz="17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II - Kunden</a:t>
                      </a:r>
                      <a:endParaRPr lang="de-DE" sz="17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Personen im Asylverfahren,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SGB</a:t>
                      </a:r>
                      <a:r>
                        <a:rPr lang="de-DE" sz="17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II - Kunden</a:t>
                      </a:r>
                      <a:endParaRPr lang="de-DE" sz="17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Personen im Asylverfahren,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SGB</a:t>
                      </a:r>
                      <a:r>
                        <a:rPr lang="de-DE" sz="17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II - Kunden</a:t>
                      </a:r>
                      <a:endParaRPr lang="de-DE" sz="17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Personen im Asylverfahren,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SGB</a:t>
                      </a:r>
                      <a:r>
                        <a:rPr lang="de-DE" sz="17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II - Kunden</a:t>
                      </a:r>
                      <a:endParaRPr lang="de-DE" sz="17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904875">
                <a:tc>
                  <a:txBody>
                    <a:bodyPr/>
                    <a:lstStyle/>
                    <a:p>
                      <a:r>
                        <a:rPr lang="de-DE" dirty="0" smtClean="0"/>
                        <a:t>Wie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Zuweisung durch JC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/>
                        <a:t>Zuweisung durch JC</a:t>
                      </a:r>
                      <a:r>
                        <a:rPr lang="de-DE" sz="1600" baseline="0" dirty="0" smtClean="0"/>
                        <a:t> / der Agentur </a:t>
                      </a:r>
                      <a:r>
                        <a:rPr lang="de-DE" sz="1600" i="1" u="none" baseline="0" dirty="0" smtClean="0"/>
                        <a:t>(Zulassung zum Integrationskurs muss vorliegen)</a:t>
                      </a:r>
                      <a:endParaRPr lang="de-DE" sz="1600" i="1" u="none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/>
                        <a:t>Kostenübernahme durch</a:t>
                      </a:r>
                      <a:r>
                        <a:rPr lang="de-DE" sz="1600" baseline="0" dirty="0" smtClean="0"/>
                        <a:t> </a:t>
                      </a:r>
                      <a:r>
                        <a:rPr lang="de-DE" sz="1600" dirty="0" smtClean="0"/>
                        <a:t>BAMF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/>
                        <a:t>Zuweisung durch JC / der Agentur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Aktivierungs-</a:t>
                      </a:r>
                      <a:r>
                        <a:rPr lang="de-DE" sz="1600" baseline="0" dirty="0" smtClean="0"/>
                        <a:t> und Vermittlungsgutschein durch JC / Agentur </a:t>
                      </a:r>
                      <a:endParaRPr lang="de-DE" sz="1600" baseline="0" dirty="0" smtClean="0"/>
                    </a:p>
                    <a:p>
                      <a:r>
                        <a:rPr lang="de-DE" sz="1600" i="1" baseline="0" dirty="0" smtClean="0"/>
                        <a:t>(freie Wahl für Träger) </a:t>
                      </a:r>
                      <a:endParaRPr lang="de-DE" sz="1600" i="1" dirty="0"/>
                    </a:p>
                  </a:txBody>
                  <a:tcPr/>
                </a:tc>
              </a:tr>
              <a:tr h="1508125">
                <a:tc>
                  <a:txBody>
                    <a:bodyPr/>
                    <a:lstStyle/>
                    <a:p>
                      <a:r>
                        <a:rPr lang="de-DE" dirty="0" smtClean="0"/>
                        <a:t>Inhalte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700" dirty="0" smtClean="0"/>
                        <a:t>Sprachförderung</a:t>
                      </a:r>
                      <a:r>
                        <a:rPr lang="de-DE" sz="1700" baseline="0" dirty="0" smtClean="0"/>
                        <a:t> (ab A1), Berufsorientierung, betriebliche Erprobung, Suche nach Arbeitsplatz</a:t>
                      </a:r>
                      <a:endParaRPr lang="de-DE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700" dirty="0" smtClean="0"/>
                        <a:t>Integrationskurs, Berufsorientierung, interkulturelle Kompetenz, berufsorientierte Projektarbeit</a:t>
                      </a:r>
                      <a:endParaRPr lang="de-DE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700" dirty="0" smtClean="0"/>
                        <a:t>Sprachförderung (ab A1), Berufsorientierung, interkulturelle Kompetenz, berufs-orientierte Projektarbeit</a:t>
                      </a:r>
                      <a:endParaRPr lang="de-DE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700" dirty="0" smtClean="0"/>
                        <a:t>Sprachförderung, Projektarbeit, betriebliche </a:t>
                      </a:r>
                      <a:r>
                        <a:rPr lang="de-DE" sz="1700" dirty="0" err="1" smtClean="0"/>
                        <a:t>Erpro-bung</a:t>
                      </a:r>
                      <a:r>
                        <a:rPr lang="de-DE" sz="1700" dirty="0" smtClean="0"/>
                        <a:t>, interkulturelle</a:t>
                      </a:r>
                      <a:r>
                        <a:rPr lang="de-DE" sz="1700" baseline="0" dirty="0" smtClean="0"/>
                        <a:t> Kompetenzen, etc.</a:t>
                      </a:r>
                      <a:endParaRPr lang="de-DE" sz="1700" dirty="0"/>
                    </a:p>
                  </a:txBody>
                  <a:tcPr/>
                </a:tc>
              </a:tr>
              <a:tr h="461433">
                <a:tc>
                  <a:txBody>
                    <a:bodyPr/>
                    <a:lstStyle/>
                    <a:p>
                      <a:r>
                        <a:rPr lang="de-DE" dirty="0" smtClean="0"/>
                        <a:t>Dauer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 Wochen VZ (30 Stunden)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6 -</a:t>
                      </a:r>
                      <a:r>
                        <a:rPr lang="de-DE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de-D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Monate (VZ/TZ)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400" dirty="0" smtClean="0">
                          <a:latin typeface="+mn-lt"/>
                          <a:cs typeface="Arial" panose="020B0604020202020204" pitchFamily="34" charset="0"/>
                        </a:rPr>
                        <a:t>6 - 12</a:t>
                      </a:r>
                      <a:r>
                        <a:rPr lang="de-DE" sz="1400" baseline="0" dirty="0" smtClean="0">
                          <a:latin typeface="+mn-lt"/>
                          <a:cs typeface="Arial" panose="020B0604020202020204" pitchFamily="34" charset="0"/>
                        </a:rPr>
                        <a:t> Monate (VZ/TZ)</a:t>
                      </a:r>
                      <a:endParaRPr lang="de-DE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400" dirty="0" smtClean="0"/>
                        <a:t>Variiert</a:t>
                      </a:r>
                      <a:endParaRPr lang="de-DE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079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Kontaktmöglichkeiten</a:t>
            </a:r>
            <a:endParaRPr lang="de-DE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Persönlich: während der Öffnungszeiten</a:t>
            </a:r>
          </a:p>
          <a:p>
            <a:endParaRPr lang="de-DE" sz="1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Schriftlich: Integration Point, </a:t>
            </a:r>
            <a:r>
              <a:rPr lang="de-DE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Rochusstraße</a:t>
            </a:r>
            <a:r>
              <a:rPr lang="de-DE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4, 53123 Bonn</a:t>
            </a:r>
          </a:p>
          <a:p>
            <a:endParaRPr lang="de-DE" sz="1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500" dirty="0">
                <a:latin typeface="Arial" panose="020B0604020202020204" pitchFamily="34" charset="0"/>
                <a:cs typeface="Arial" panose="020B0604020202020204" pitchFamily="34" charset="0"/>
              </a:rPr>
              <a:t>Per E-Mail: </a:t>
            </a:r>
            <a:r>
              <a:rPr lang="de-DE" sz="25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IP-Bonn@jobcenter-ge.de</a:t>
            </a:r>
            <a:endParaRPr lang="de-DE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500" dirty="0">
                <a:latin typeface="Arial" panose="020B0604020202020204" pitchFamily="34" charset="0"/>
                <a:cs typeface="Arial" panose="020B0604020202020204" pitchFamily="34" charset="0"/>
              </a:rPr>
              <a:t>Per E-Mail: </a:t>
            </a:r>
            <a:r>
              <a:rPr lang="de-DE" sz="25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Bonn.IP@arbeitsagentur.de</a:t>
            </a:r>
            <a:r>
              <a:rPr lang="de-DE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de-DE" sz="15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Telefonisch bei zuständiger Ansprechpartnerin oder zuständigem Ansprechpartner (Suche über </a:t>
            </a:r>
            <a:r>
              <a:rPr lang="de-DE" sz="25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http://www.job-center-bonn.de/site/integration_point</a:t>
            </a:r>
            <a:r>
              <a:rPr lang="de-DE" sz="25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/</a:t>
            </a:r>
            <a:r>
              <a:rPr lang="de-DE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de-DE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71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Kontaktmöglichkeiten</a:t>
            </a:r>
            <a:endParaRPr lang="de-DE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Ansprechpartner/Innen SGB II: </a:t>
            </a:r>
          </a:p>
          <a:p>
            <a:pPr lvl="1"/>
            <a:r>
              <a:rPr lang="de-DE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Herr Meyer (Arbeitgeberservice)</a:t>
            </a:r>
          </a:p>
          <a:p>
            <a:pPr lvl="1"/>
            <a:r>
              <a:rPr lang="de-DE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Herr Schäfer (Koordination) </a:t>
            </a:r>
            <a:endParaRPr lang="de-DE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de-DE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Frau Tran</a:t>
            </a:r>
          </a:p>
          <a:p>
            <a:pPr lvl="1"/>
            <a:r>
              <a:rPr lang="de-DE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Frau Wulf</a:t>
            </a:r>
          </a:p>
          <a:p>
            <a:pPr lvl="1"/>
            <a:r>
              <a:rPr lang="de-DE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Frau Wirtz</a:t>
            </a:r>
          </a:p>
          <a:p>
            <a:pPr marL="0" indent="0">
              <a:buNone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Kontakt über 0228 8549 0</a:t>
            </a: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de-DE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Ansprechpartner/Innen SGB III: </a:t>
            </a:r>
          </a:p>
          <a:p>
            <a:pPr lvl="1"/>
            <a:r>
              <a:rPr lang="de-DE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Frau Brauckmann</a:t>
            </a:r>
          </a:p>
          <a:p>
            <a:pPr lvl="1"/>
            <a:r>
              <a:rPr lang="de-DE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Herr Hackenberg</a:t>
            </a:r>
            <a:endParaRPr lang="de-DE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de-DE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Herr </a:t>
            </a:r>
            <a:r>
              <a:rPr lang="de-DE" sz="2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Herzhauser</a:t>
            </a:r>
            <a:endParaRPr lang="de-DE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de-DE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Frau Lußem (Berufsberatung)</a:t>
            </a:r>
          </a:p>
          <a:p>
            <a:pPr marL="0" indent="0">
              <a:buNone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Kontakt über 0 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800 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45555 00</a:t>
            </a: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0750" y="2446902"/>
            <a:ext cx="3108783" cy="3108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3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551</Words>
  <Application>Microsoft Office PowerPoint</Application>
  <PresentationFormat>Breitbild</PresentationFormat>
  <Paragraphs>105</Paragraphs>
  <Slides>8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Der Integration Point Bonn als zentrale Anlaufstelle für Asylsuchende und Flüchtlinge  Informationen zu Angeboten im Vermittlungsbereich </vt:lpstr>
      <vt:lpstr>Vorstellung des Integration Points </vt:lpstr>
      <vt:lpstr>Zuständigkeiten im Integration Point </vt:lpstr>
      <vt:lpstr>Angebote der Netzwerkpartner</vt:lpstr>
      <vt:lpstr>Angebote im Vermittlungsbereich</vt:lpstr>
      <vt:lpstr>Maßnahmen des Jobcenters / der Agentur für Arbeit </vt:lpstr>
      <vt:lpstr>Kontaktmöglichkeiten</vt:lpstr>
      <vt:lpstr>Kontaktmöglichkeiten</vt:lpstr>
    </vt:vector>
  </TitlesOfParts>
  <Company>Bundesagentur für Arbeit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Tran Julia</dc:creator>
  <cp:lastModifiedBy>Tran Julia</cp:lastModifiedBy>
  <cp:revision>59</cp:revision>
  <dcterms:created xsi:type="dcterms:W3CDTF">2016-06-07T13:16:26Z</dcterms:created>
  <dcterms:modified xsi:type="dcterms:W3CDTF">2016-06-27T13:28:52Z</dcterms:modified>
</cp:coreProperties>
</file>